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sldIdLst>
    <p:sldId id="530" r:id="rId5"/>
    <p:sldId id="531" r:id="rId6"/>
    <p:sldId id="533" r:id="rId7"/>
    <p:sldId id="547" r:id="rId8"/>
    <p:sldId id="534" r:id="rId9"/>
    <p:sldId id="554" r:id="rId10"/>
    <p:sldId id="548" r:id="rId11"/>
    <p:sldId id="550" r:id="rId12"/>
    <p:sldId id="535" r:id="rId13"/>
    <p:sldId id="536" r:id="rId14"/>
    <p:sldId id="546" r:id="rId15"/>
    <p:sldId id="543" r:id="rId16"/>
    <p:sldId id="537" r:id="rId17"/>
    <p:sldId id="552" r:id="rId18"/>
    <p:sldId id="55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22EE"/>
    <a:srgbClr val="F01688"/>
    <a:srgbClr val="2F21F3"/>
    <a:srgbClr val="FEB52B"/>
    <a:srgbClr val="F01689"/>
    <a:srgbClr val="6F22E3"/>
    <a:srgbClr val="E218A3"/>
    <a:srgbClr val="BA20DB"/>
    <a:srgbClr val="6A23F1"/>
    <a:srgbClr val="2F2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56140" autoAdjust="0"/>
  </p:normalViewPr>
  <p:slideViewPr>
    <p:cSldViewPr snapToGrid="0">
      <p:cViewPr varScale="1">
        <p:scale>
          <a:sx n="37" d="100"/>
          <a:sy n="37" d="100"/>
        </p:scale>
        <p:origin x="178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andonparmanand@outlook.com" userId="9f83fd610715f2d8" providerId="LiveId" clId="{F91729CE-7946-482A-8BC3-899E6EE82465}"/>
    <pc:docChg chg="addSld modSld">
      <pc:chgData name="brandonparmanand@outlook.com" userId="9f83fd610715f2d8" providerId="LiveId" clId="{F91729CE-7946-482A-8BC3-899E6EE82465}" dt="2022-11-30T23:32:09.771" v="2" actId="680"/>
      <pc:docMkLst>
        <pc:docMk/>
      </pc:docMkLst>
      <pc:sldChg chg="modNotesTx">
        <pc:chgData name="brandonparmanand@outlook.com" userId="9f83fd610715f2d8" providerId="LiveId" clId="{F91729CE-7946-482A-8BC3-899E6EE82465}" dt="2022-11-30T23:18:56.835" v="0"/>
        <pc:sldMkLst>
          <pc:docMk/>
          <pc:sldMk cId="1282378955" sldId="547"/>
        </pc:sldMkLst>
      </pc:sldChg>
      <pc:sldChg chg="modNotesTx">
        <pc:chgData name="brandonparmanand@outlook.com" userId="9f83fd610715f2d8" providerId="LiveId" clId="{F91729CE-7946-482A-8BC3-899E6EE82465}" dt="2022-11-30T23:25:38.781" v="1" actId="20577"/>
        <pc:sldMkLst>
          <pc:docMk/>
          <pc:sldMk cId="3410517297" sldId="552"/>
        </pc:sldMkLst>
      </pc:sldChg>
      <pc:sldChg chg="new">
        <pc:chgData name="brandonparmanand@outlook.com" userId="9f83fd610715f2d8" providerId="LiveId" clId="{F91729CE-7946-482A-8BC3-899E6EE82465}" dt="2022-11-30T23:32:09.771" v="2" actId="680"/>
        <pc:sldMkLst>
          <pc:docMk/>
          <pc:sldMk cId="2784624311" sldId="554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accent3">
                        <a:lumMod val="25000"/>
                      </a:schemeClr>
                    </a:solidFill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Q4</c:v>
                </c:pt>
                <c:pt idx="1">
                  <c:v>Q3</c:v>
                </c:pt>
                <c:pt idx="2">
                  <c:v>Q2</c:v>
                </c:pt>
                <c:pt idx="3">
                  <c:v>Q1</c:v>
                </c:pt>
              </c:strCache>
            </c:strRef>
          </c:cat>
          <c:val>
            <c:numRef>
              <c:f>Sheet1!$B$2:$B$5</c:f>
              <c:numCache>
                <c:formatCode>_(* #,##0.0_);_(* \(#,##0.0\);_(* "-"??_);_(@_)</c:formatCode>
                <c:ptCount val="4"/>
                <c:pt idx="0">
                  <c:v>4.5</c:v>
                </c:pt>
                <c:pt idx="1">
                  <c:v>3.5</c:v>
                </c:pt>
                <c:pt idx="2">
                  <c:v>2.5</c:v>
                </c:pt>
                <c:pt idx="3">
                  <c:v>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8A-482A-987B-70234277E2E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accent3">
                        <a:lumMod val="25000"/>
                      </a:schemeClr>
                    </a:solidFill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Q4</c:v>
                </c:pt>
                <c:pt idx="1">
                  <c:v>Q3</c:v>
                </c:pt>
                <c:pt idx="2">
                  <c:v>Q2</c:v>
                </c:pt>
                <c:pt idx="3">
                  <c:v>Q1</c:v>
                </c:pt>
              </c:strCache>
            </c:strRef>
          </c:cat>
          <c:val>
            <c:numRef>
              <c:f>Sheet1!$C$2:$C$5</c:f>
              <c:numCache>
                <c:formatCode>_(* #,##0.0_);_(* \(#,##0.0\);_(* "-"??_);_(@_)</c:formatCode>
                <c:ptCount val="4"/>
                <c:pt idx="0">
                  <c:v>2.8</c:v>
                </c:pt>
                <c:pt idx="1">
                  <c:v>1.8</c:v>
                </c:pt>
                <c:pt idx="2">
                  <c:v>4.4000000000000004</c:v>
                </c:pt>
                <c:pt idx="3">
                  <c:v>2.4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8A-482A-987B-70234277E2E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accent3">
                        <a:lumMod val="25000"/>
                      </a:schemeClr>
                    </a:solidFill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Q4</c:v>
                </c:pt>
                <c:pt idx="1">
                  <c:v>Q3</c:v>
                </c:pt>
                <c:pt idx="2">
                  <c:v>Q2</c:v>
                </c:pt>
                <c:pt idx="3">
                  <c:v>Q1</c:v>
                </c:pt>
              </c:strCache>
            </c:strRef>
          </c:cat>
          <c:val>
            <c:numRef>
              <c:f>Sheet1!$D$2:$D$5</c:f>
              <c:numCache>
                <c:formatCode>_(* #,##0.0_);_(* \(#,##0.0\);_(* "-"??_);_(@_)</c:formatCode>
                <c:ptCount val="4"/>
                <c:pt idx="0">
                  <c:v>5</c:v>
                </c:pt>
                <c:pt idx="1">
                  <c:v>3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48A-482A-987B-70234277E2E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326"/>
        <c:overlap val="100"/>
        <c:axId val="1111705064"/>
        <c:axId val="1111706704"/>
      </c:barChart>
      <c:catAx>
        <c:axId val="11117050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15000"/>
                <a:lumOff val="8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en-US"/>
          </a:p>
        </c:txPr>
        <c:crossAx val="1111706704"/>
        <c:crosses val="autoZero"/>
        <c:auto val="1"/>
        <c:lblAlgn val="ctr"/>
        <c:lblOffset val="100"/>
        <c:noMultiLvlLbl val="0"/>
      </c:catAx>
      <c:valAx>
        <c:axId val="111170670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99000">
                    <a:schemeClr val="tx1">
                      <a:lumMod val="25000"/>
                      <a:lumOff val="75000"/>
                    </a:schemeClr>
                  </a:gs>
                  <a:gs pos="0">
                    <a:schemeClr val="tx1">
                      <a:lumMod val="15000"/>
                      <a:lumOff val="8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_(* #,##0.0_);_(* \(#,##0.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pPr>
            <a:endParaRPr lang="en-US"/>
          </a:p>
        </c:txPr>
        <c:crossAx val="1111705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Segoe UI Light" panose="020B0502040204020203" pitchFamily="34" charset="0"/>
              <a:ea typeface="+mn-ea"/>
              <a:cs typeface="Segoe UI Light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0" i="0">
          <a:solidFill>
            <a:schemeClr val="bg1"/>
          </a:solidFill>
          <a:latin typeface="Segoe UI Light" panose="020B0502040204020203" pitchFamily="34" charset="0"/>
          <a:cs typeface="Segoe UI Light" panose="020B0502040204020203" pitchFamily="34" charset="0"/>
        </a:defRPr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10800000" scaled="1"/>
        <a:tileRect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99000">
              <a:schemeClr val="tx1">
                <a:lumMod val="25000"/>
                <a:lumOff val="75000"/>
              </a:schemeClr>
            </a:gs>
            <a:gs pos="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15000"/>
                <a:lumOff val="85000"/>
              </a:schemeClr>
            </a:gs>
            <a:gs pos="0">
              <a:schemeClr val="tx1">
                <a:lumMod val="5000"/>
                <a:lumOff val="9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chart">
          <a:extLst xmlns:a="http://schemas.openxmlformats.org/drawingml/2006/main">
            <a:ext uri="{FF2B5EF4-FFF2-40B4-BE49-F238E27FC236}">
              <a16:creationId xmlns:a16="http://schemas.microsoft.com/office/drawing/2014/main" id="{FEF3F800-ACD9-13D0-3F9C-4B825D6D985C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-466090" y="-1628384"/>
          <a:ext cx="11259565" cy="4562104"/>
        </a:xfrm>
        <a:prstGeom xmlns:a="http://schemas.openxmlformats.org/drawingml/2006/main" prst="rect">
          <a:avLst/>
        </a:prstGeom>
      </cdr:spPr>
    </cdr:pic>
  </cdr:relSizeAnchor>
</c:userShapes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11/30/2022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058E0-0852-DB43-83D6-BD76659FF1D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714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Spin-offs are usually part of corporations doing some restructuring with regards to the new spinoff company having a better chance of being more profitable alone. I would expect that spin-offs have a greater chance of being underpriced than IPOs due to the status of the parent company can drive investors toward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058E0-0852-DB43-83D6-BD76659FF1D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525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Slightly skewed but still see the bell curve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058E0-0852-DB43-83D6-BD76659FF1D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018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Removed EBITDA due to highly correlated with net income</a:t>
            </a:r>
            <a:br>
              <a:rPr lang="en-US" dirty="0"/>
            </a:br>
            <a:r>
              <a:rPr lang="en-US" dirty="0"/>
              <a:t>concerned about having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058E0-0852-DB43-83D6-BD76659FF1D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7203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Concerns include not enough instances of IPO types and IPO </a:t>
            </a:r>
            <a:br>
              <a:rPr lang="en-US" dirty="0"/>
            </a:br>
            <a:r>
              <a:rPr lang="en-US" dirty="0"/>
              <a:t>Chose forward stepwise model over the backward model and original 18 variable model due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058E0-0852-DB43-83D6-BD76659FF1D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255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058E0-0852-DB43-83D6-BD76659FF1D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587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Whether it is a spin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C058E0-0852-DB43-83D6-BD76659FF1D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675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IPO underpricing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329B1-2D04-0F3A-1081-C5117D8CE1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Brandon Parmanand</a:t>
            </a:r>
          </a:p>
          <a:p>
            <a:r>
              <a:rPr lang="en-US" dirty="0"/>
              <a:t>Business Strategy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0DEE9-2DBD-C997-C208-027230B5A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804" y="832104"/>
            <a:ext cx="9994392" cy="1069848"/>
          </a:xfrm>
        </p:spPr>
        <p:txBody>
          <a:bodyPr/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Histogram of underpricing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9CF1F9-4847-1440-0352-6D1284A48D0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34491D-AF3A-C879-49E6-F11A17AC30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238041" y="5797741"/>
            <a:ext cx="2331720" cy="274320"/>
          </a:xfrm>
        </p:spPr>
        <p:txBody>
          <a:bodyPr/>
          <a:lstStyle/>
          <a:p>
            <a:pPr algn="ctr"/>
            <a:r>
              <a:rPr lang="en-US" dirty="0"/>
              <a:t>Underpricing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97F5B07-7919-474E-675D-A1A994E640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18177" y="2212975"/>
            <a:ext cx="6525509" cy="3548063"/>
          </a:xfrm>
        </p:spPr>
      </p:pic>
    </p:spTree>
    <p:extLst>
      <p:ext uri="{BB962C8B-B14F-4D97-AF65-F5344CB8AC3E}">
        <p14:creationId xmlns:p14="http://schemas.microsoft.com/office/powerpoint/2010/main" val="1208724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68">
            <a:extLst>
              <a:ext uri="{FF2B5EF4-FFF2-40B4-BE49-F238E27FC236}">
                <a16:creationId xmlns:a16="http://schemas.microsoft.com/office/drawing/2014/main" id="{0B07383B-6310-56A6-B051-F4B962E11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7" y="0"/>
            <a:ext cx="8878824" cy="1069848"/>
          </a:xfrm>
        </p:spPr>
        <p:txBody>
          <a:bodyPr/>
          <a:lstStyle/>
          <a:p>
            <a:r>
              <a:rPr lang="en-US" dirty="0"/>
              <a:t>Correlation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7EF81F2-EDEB-2A2A-0E8B-F98494EF6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670" y="1463802"/>
            <a:ext cx="10072659" cy="521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38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5BC92-868A-26B2-CBC0-C9D94E65F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580644"/>
            <a:ext cx="7735824" cy="1069848"/>
          </a:xfrm>
        </p:spPr>
        <p:txBody>
          <a:bodyPr/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  <a:ea typeface="Verdana" panose="020B0604030504040204" pitchFamily="34" charset="0"/>
                <a:cs typeface="Verdana" panose="020B0604030504040204" pitchFamily="34" charset="0"/>
              </a:rPr>
              <a:t>Modeling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9C1627-7A56-025E-482D-E2AB014EDF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2122551"/>
            <a:ext cx="7735824" cy="2612898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Running regression model with all remaining 18 variables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R-squared 0.4676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Running OLS stepwise models to reduce variables and bring statistically significant model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R-squared 0.4657</a:t>
            </a:r>
          </a:p>
        </p:txBody>
      </p:sp>
    </p:spTree>
    <p:extLst>
      <p:ext uri="{BB962C8B-B14F-4D97-AF65-F5344CB8AC3E}">
        <p14:creationId xmlns:p14="http://schemas.microsoft.com/office/powerpoint/2010/main" val="1958759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8D6C8C2-95CC-9ECB-BCC4-57F55D29B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257" y="2343890"/>
            <a:ext cx="8341486" cy="377956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CE82C04-6445-9E02-B0E8-8D809278C3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3A28DC-20A5-756E-BE49-18AB54D98005}"/>
              </a:ext>
            </a:extLst>
          </p:cNvPr>
          <p:cNvSpPr txBox="1"/>
          <p:nvPr/>
        </p:nvSpPr>
        <p:spPr>
          <a:xfrm>
            <a:off x="2560320" y="772160"/>
            <a:ext cx="783336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cap="all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  <a:ea typeface="+mj-ea"/>
                <a:cs typeface="+mj-cs"/>
              </a:rPr>
              <a:t>Final Variables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10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7E09-6A9E-9FCC-7867-895F21ABE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546354"/>
            <a:ext cx="8878824" cy="1069848"/>
          </a:xfrm>
        </p:spPr>
        <p:txBody>
          <a:bodyPr>
            <a:normAutofit/>
          </a:bodyPr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Conclusion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7728F-9EA1-A705-8E4D-B7823E4F4C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158D4-7B61-0A48-E33F-792278D05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1801368"/>
            <a:ext cx="7687818" cy="3536442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Low R-squared of .46 does not make a great model</a:t>
            </a:r>
            <a:endParaRPr lang="en-US" sz="2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Spin-off IPOs have strong correlation to underpricing with p-value of 0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State of business can be a signal of the probability of being underpriced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What to do differently</a:t>
            </a:r>
          </a:p>
          <a:p>
            <a:pPr marL="681228" lvl="1" indent="-342900">
              <a:lnSpc>
                <a:spcPct val="150000"/>
              </a:lnSpc>
            </a:pPr>
            <a:r>
              <a:rPr lang="en-US" sz="1800" dirty="0">
                <a:latin typeface="Segoe UI Light" panose="020B0502040204020203" pitchFamily="34" charset="0"/>
                <a:cs typeface="Segoe UI Light" panose="020B0502040204020203" pitchFamily="34" charset="0"/>
              </a:rPr>
              <a:t>Breaking out states into region categories</a:t>
            </a:r>
          </a:p>
          <a:p>
            <a:pPr marL="681228" lvl="1" indent="-342900"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Using </a:t>
            </a:r>
            <a:r>
              <a:rPr lang="en-US" sz="1800" dirty="0">
                <a:latin typeface="Segoe UI Light" panose="020B0502040204020203" pitchFamily="34" charset="0"/>
                <a:cs typeface="Segoe UI Light" panose="020B0502040204020203" pitchFamily="34" charset="0"/>
              </a:rPr>
              <a:t>months to see which months and IPO is issued that can indicate underpricing</a:t>
            </a:r>
            <a:endParaRPr lang="en-US" sz="18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 algn="l">
              <a:lnSpc>
                <a:spcPct val="150000"/>
              </a:lnSpc>
              <a:buClr>
                <a:schemeClr val="accent6"/>
              </a:buClr>
              <a:buNone/>
            </a:pPr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0AE42-75AF-229C-2692-C10ADA4FFA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517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F0E99-07CC-9576-AFD7-C52151AD0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20087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7E09-6A9E-9FCC-7867-895F21AB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CONTENTS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7728F-9EA1-A705-8E4D-B7823E4F4C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158D4-7B61-0A48-E33F-792278D05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Introduction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Dataset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 Exploration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Modeling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Conclusion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0AE42-75AF-229C-2692-C10ADA4FFA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27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F0E99-07CC-9576-AFD7-C52151AD0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2A8B0-333F-633E-3FA7-D38DBFB109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purpose of this data project is to utilize a multiple linear regression model to provide insights into underpricing in IPOs.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759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3A203-7B95-A1BD-3A20-007DC69DCA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1424559"/>
            <a:ext cx="7735824" cy="1069848"/>
          </a:xfrm>
        </p:spPr>
        <p:txBody>
          <a:bodyPr/>
          <a:lstStyle/>
          <a:p>
            <a:r>
              <a:rPr lang="en-US" dirty="0"/>
              <a:t>What is an </a:t>
            </a:r>
            <a:r>
              <a:rPr lang="en-US" dirty="0" err="1"/>
              <a:t>ipo</a:t>
            </a:r>
            <a:r>
              <a:rPr lang="en-US" dirty="0"/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7CDF73-3D12-7BE4-1A99-D9B425379A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2856357"/>
            <a:ext cx="7735824" cy="2771775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Initial Public Offering (IPO) – private company listing their shares publicly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Traditional or Spin-off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Traditional, Special Purpose Acquisition Company (SPAC), Direct Listing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Underpricing - what occurs when the issued price is lower than the closing price on the IPO date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82378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6" y="344043"/>
            <a:ext cx="9144000" cy="1069848"/>
          </a:xfrm>
        </p:spPr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F0B8-5B51-7376-0271-8D849CA3F8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4595" y="1994153"/>
            <a:ext cx="7068312" cy="338747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1996 Observations of 443 variables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Underpricing dependent variable created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26 variables selected through minor data exploration and financial theory including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476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1A9D4-BA16-98CD-FF20-8E8B833E4E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ECA15-1B7B-2615-0EB9-F34525E176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624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ABE43-E8E5-5B61-6EC0-1BDD8F52E6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17728"/>
            <a:ext cx="9144000" cy="1069848"/>
          </a:xfrm>
        </p:spPr>
        <p:txBody>
          <a:bodyPr/>
          <a:lstStyle/>
          <a:p>
            <a:r>
              <a:rPr lang="en-US" dirty="0"/>
              <a:t>Initial variables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AF234A-4F5D-B1B6-0EF1-26E6AFAC6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13" y="2146808"/>
            <a:ext cx="11528973" cy="3167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57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ABE43-E8E5-5B61-6EC0-1BDD8F52E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</p:spPr>
        <p:txBody>
          <a:bodyPr anchor="ctr">
            <a:normAutofit/>
          </a:bodyPr>
          <a:lstStyle/>
          <a:p>
            <a:r>
              <a:rPr lang="en-US" dirty="0"/>
              <a:t>Removed variables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560693-3E5B-276A-50FD-96C7F6C15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901952"/>
            <a:ext cx="5181600" cy="1170842"/>
          </a:xfrm>
          <a:prstGeom prst="rect">
            <a:avLst/>
          </a:prstGeom>
          <a:noFill/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CC7B4F30-EB31-AC5B-0E19-B66F9CEAE8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n-US" dirty="0"/>
              <a:t> Removed to keep focus at single point in time look at underpricing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Removed due to NAs or duplicates or no data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72C0CD9-6A8E-C6EA-7E36-7521B76EE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344" y="6190488"/>
            <a:ext cx="2331720" cy="274320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 </a:t>
            </a:r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632B04-BAD1-6377-7EF6-599F4644F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9184" y="411480"/>
            <a:ext cx="521208" cy="310896"/>
          </a:xfrm>
        </p:spPr>
        <p:txBody>
          <a:bodyPr/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F3CB6D-30B2-2952-24FB-0583B8E43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599" y="3785207"/>
            <a:ext cx="5181600" cy="128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675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2FE8-2F9C-9C12-4EB3-9742EA91D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730" y="32004"/>
            <a:ext cx="10881360" cy="1069848"/>
          </a:xfrm>
        </p:spPr>
        <p:txBody>
          <a:bodyPr/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Summary Stats</a:t>
            </a:r>
          </a:p>
        </p:txBody>
      </p:sp>
      <p:graphicFrame>
        <p:nvGraphicFramePr>
          <p:cNvPr id="4" name="Content Placeholder 5" descr="Bar chart">
            <a:extLst>
              <a:ext uri="{FF2B5EF4-FFF2-40B4-BE49-F238E27FC236}">
                <a16:creationId xmlns:a16="http://schemas.microsoft.com/office/drawing/2014/main" id="{9F02851F-DB0A-09AB-B52A-BE347DDCBD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5832613"/>
              </p:ext>
            </p:extLst>
          </p:nvPr>
        </p:nvGraphicFramePr>
        <p:xfrm>
          <a:off x="466090" y="1628384"/>
          <a:ext cx="11259565" cy="45621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72651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3">
      <a:dk1>
        <a:srgbClr val="000000"/>
      </a:dk1>
      <a:lt1>
        <a:srgbClr val="FFFFFF"/>
      </a:lt1>
      <a:dk2>
        <a:srgbClr val="64DFED"/>
      </a:dk2>
      <a:lt2>
        <a:srgbClr val="E7E6E6"/>
      </a:lt2>
      <a:accent1>
        <a:srgbClr val="92CDF0"/>
      </a:accent1>
      <a:accent2>
        <a:srgbClr val="92CDF0"/>
      </a:accent2>
      <a:accent3>
        <a:srgbClr val="ABC3F0"/>
      </a:accent3>
      <a:accent4>
        <a:srgbClr val="C3B9F2"/>
      </a:accent4>
      <a:accent5>
        <a:srgbClr val="AAA5F9"/>
      </a:accent5>
      <a:accent6>
        <a:srgbClr val="F6A6F4"/>
      </a:accent6>
      <a:hlink>
        <a:srgbClr val="0563C1"/>
      </a:hlink>
      <a:folHlink>
        <a:srgbClr val="954F72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-design_Win32_CP_v13" id="{7A406372-3134-432A-A498-73868680C33B}" vid="{88D369DF-875A-4C31-AFF3-DEF6B94343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1F1912-3146-44AF-A389-9E8B77BB368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8B8ECF1-2A9D-464C-AFE8-2B3295D0BF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76493A3-2B83-4E58-86AD-56A2F2A20F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Financial design</Template>
  <TotalTime>109</TotalTime>
  <Words>349</Words>
  <Application>Microsoft Office PowerPoint</Application>
  <PresentationFormat>Widescreen</PresentationFormat>
  <Paragraphs>63</Paragraphs>
  <Slides>15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Courier New</vt:lpstr>
      <vt:lpstr>Segoe UI Light</vt:lpstr>
      <vt:lpstr>Tw Cen MT</vt:lpstr>
      <vt:lpstr>Office Theme</vt:lpstr>
      <vt:lpstr>IPO underpricing</vt:lpstr>
      <vt:lpstr>CONTENTS</vt:lpstr>
      <vt:lpstr>INTRODUCTION</vt:lpstr>
      <vt:lpstr>What is an ipo?</vt:lpstr>
      <vt:lpstr>Dataset</vt:lpstr>
      <vt:lpstr>PowerPoint Presentation</vt:lpstr>
      <vt:lpstr>Initial variables</vt:lpstr>
      <vt:lpstr>Removed variables</vt:lpstr>
      <vt:lpstr>Summary Stats</vt:lpstr>
      <vt:lpstr>Histogram of underpricing</vt:lpstr>
      <vt:lpstr>Correlation</vt:lpstr>
      <vt:lpstr>Modeling</vt:lpstr>
      <vt:lpstr>PowerPoint Presentation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IPO underpricing</dc:title>
  <dc:creator>brandonparmanand@outlook.com</dc:creator>
  <cp:lastModifiedBy>brandonparmanand@outlook.com</cp:lastModifiedBy>
  <cp:revision>1</cp:revision>
  <dcterms:created xsi:type="dcterms:W3CDTF">2022-11-30T20:41:14Z</dcterms:created>
  <dcterms:modified xsi:type="dcterms:W3CDTF">2022-11-30T23:32:20Z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